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92" r:id="rId4"/>
    <p:sldId id="259" r:id="rId5"/>
    <p:sldId id="289" r:id="rId6"/>
    <p:sldId id="287" r:id="rId7"/>
    <p:sldId id="288" r:id="rId8"/>
    <p:sldId id="260" r:id="rId9"/>
    <p:sldId id="280" r:id="rId10"/>
    <p:sldId id="281" r:id="rId11"/>
    <p:sldId id="269" r:id="rId12"/>
    <p:sldId id="283" r:id="rId13"/>
    <p:sldId id="284" r:id="rId14"/>
    <p:sldId id="270" r:id="rId15"/>
    <p:sldId id="293" r:id="rId16"/>
    <p:sldId id="297" r:id="rId17"/>
    <p:sldId id="261" r:id="rId18"/>
    <p:sldId id="262" r:id="rId19"/>
    <p:sldId id="303" r:id="rId20"/>
    <p:sldId id="263" r:id="rId21"/>
    <p:sldId id="285" r:id="rId22"/>
    <p:sldId id="265" r:id="rId23"/>
    <p:sldId id="267" r:id="rId24"/>
    <p:sldId id="294" r:id="rId25"/>
    <p:sldId id="295" r:id="rId26"/>
    <p:sldId id="296" r:id="rId27"/>
    <p:sldId id="286" r:id="rId28"/>
    <p:sldId id="291" r:id="rId29"/>
    <p:sldId id="329" r:id="rId30"/>
    <p:sldId id="330" r:id="rId31"/>
    <p:sldId id="301" r:id="rId32"/>
    <p:sldId id="298" r:id="rId33"/>
    <p:sldId id="299" r:id="rId34"/>
    <p:sldId id="300" r:id="rId35"/>
    <p:sldId id="331" r:id="rId36"/>
    <p:sldId id="257" r:id="rId37"/>
    <p:sldId id="272" r:id="rId38"/>
    <p:sldId id="311" r:id="rId39"/>
    <p:sldId id="313" r:id="rId40"/>
    <p:sldId id="304" r:id="rId41"/>
    <p:sldId id="314" r:id="rId42"/>
    <p:sldId id="315" r:id="rId43"/>
    <p:sldId id="305" r:id="rId44"/>
    <p:sldId id="316" r:id="rId45"/>
    <p:sldId id="318" r:id="rId46"/>
    <p:sldId id="306" r:id="rId47"/>
    <p:sldId id="319" r:id="rId48"/>
    <p:sldId id="320" r:id="rId49"/>
    <p:sldId id="307" r:id="rId50"/>
    <p:sldId id="321" r:id="rId51"/>
    <p:sldId id="322" r:id="rId52"/>
    <p:sldId id="308" r:id="rId53"/>
    <p:sldId id="323" r:id="rId54"/>
    <p:sldId id="324" r:id="rId55"/>
    <p:sldId id="309" r:id="rId56"/>
    <p:sldId id="325" r:id="rId57"/>
    <p:sldId id="326" r:id="rId58"/>
    <p:sldId id="310" r:id="rId59"/>
    <p:sldId id="327" r:id="rId60"/>
    <p:sldId id="328" r:id="rId61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>
        <p:scale>
          <a:sx n="96" d="100"/>
          <a:sy n="96" d="100"/>
        </p:scale>
        <p:origin x="14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C2D-22C1-5054-907F-837E13819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A0AC1B-74D1-350D-1350-60AF84DE6B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FD317-E1E6-185D-916B-B3C67EA5E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94BC4-C9C4-6E25-0BDD-C594BD400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EB39B-702A-9208-9D1C-D9DB6C287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09462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3B5F9-1793-6D41-44E1-ADED2656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DD5FB0-3071-6563-41B0-9515FB885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7801D-E458-9FF9-6691-66B8A4A36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44731-D798-E3E7-01D0-BE43BA4456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CEF8-C504-276F-2557-D50FA022C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8166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992EC5-DC35-68BB-FF81-27EE03C9C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4B7267-F67A-2CE7-495B-C1AC72DA9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26530-6988-AF60-BB20-1DC7B5F21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C5A1E-8987-E5A0-68E9-20D249DC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79A3F-9A34-11CD-709B-4B2E5CC95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39653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686B-2DD5-8C39-93B8-D03667C1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01A16-D507-162A-5197-89B1F7452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A3044-78A0-671A-707B-D1D6A71F5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B2750-671C-8C5B-C13A-43A055B71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8274D-DF01-D902-3818-7619723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24049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5F8B-BB14-12A7-B66B-FF4AEE360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EE525-E7C5-36A7-C2F2-E5AE2AB21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9C0A70-6BFE-1755-519D-3F5F70670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AE88-8D95-09C8-5548-3710BBD82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3941C3-58EC-BDEC-6AF3-1FF96C14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114358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B0DBE-1EB6-6321-D1D6-361DABA15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C36F6-5239-35E7-2FD8-8E68CBF29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275816-4DE2-2810-2059-FE32E2FD5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CBF6C1-C151-2FDE-D084-371D46B00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791A7F-8B1D-0CDD-01E2-DE4A572AB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B9E61-4178-9A4E-481C-C57FC4B3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91221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64F5-7ABD-203E-3325-F8028034C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1E4733-0251-BBC5-166A-4BAC8EC997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DDA84-482C-4173-2E7A-2A357AA49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6B54BB-8243-0581-0456-C96668D0C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9D7D6C-F7BA-A22E-8890-F23DE7E384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6C8DEA-997B-B6AC-95EB-DE0E07275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1ADD43-F714-AF06-B7FF-A4B2EA8A9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139E5-1023-D753-4A51-E84CAE3CD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84230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2F30-768A-8623-6257-A547BE94E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6C3D12-A067-9E0F-F0BF-81B5B9AC1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90BCBC-A8DA-9B9C-00CF-4432FAFE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D3428-FAE5-F424-BADA-C688862F1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57999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594981-272F-54EE-BA45-C5CA6F321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002981-2874-EB74-5644-1175AAF09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47124B-DD17-5A64-7DAC-D2A42188A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30632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C2CF-DB52-5E7A-1BCD-46909FCE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86CA6-0D02-3A9B-6C5A-36036AA78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8DAF6-E826-B06A-4CDB-BF2713D29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9886D2-2CD7-0E71-F40A-DD40BCBBA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51239-2348-F282-BEAD-BB69AF399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79C675-0022-9035-C4AB-4EB988087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1308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62410-572B-264E-DF13-495F108A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8A725-D601-E0D9-7DD7-E7E221B769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974C1A-277D-6053-016E-4AA80C26EA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EC9A57-D901-E426-28F8-970D896F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6D536-E33F-F8B7-7C9B-EE26B0512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6D1A3-E73C-164E-72BE-69AB552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1777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3EF779-2277-63E0-7743-42F7BF1BC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D3156-286D-2CB8-1E34-15A8413283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372D5-7C5E-AE4A-229A-1CC2D25BFD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A36F76-FEDE-634D-9052-3CB25088993A}" type="datetimeFigureOut">
              <a:rPr lang="en-BR" smtClean="0"/>
              <a:t>25/08/24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0ECEA-579F-4AA6-2080-11D28F1626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036CE-58CA-C497-E738-2053093692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6120E2-49C3-0D44-9C98-6535EA13868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52936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dev/storage-class-intro.html" TargetMode="External"/><Relationship Id="rId2" Type="http://schemas.openxmlformats.org/officeDocument/2006/relationships/hyperlink" Target="https://docs.aws.amazon.com/AmazonS3/latest/dev/storage-class-intelligent-tiering.html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arquet.apache.org/documentation/latest/" TargetMode="External"/><Relationship Id="rId2" Type="http://schemas.openxmlformats.org/officeDocument/2006/relationships/hyperlink" Target="https://docs.aws.amazon.com/emr/latest/ManagementGuide/emr-plan-file-systems.html" TargetMode="Externa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elasticloadbalancing/latest/userguide/how-elastic-load-balancing-works.html" TargetMode="External"/><Relationship Id="rId2" Type="http://schemas.openxmlformats.org/officeDocument/2006/relationships/hyperlink" Target="https://docs.aws.amazon.com/autoscaling/ec2/userguide/AutoScalingGroup.html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using-spot-instances.html" TargetMode="External"/><Relationship Id="rId2" Type="http://schemas.openxmlformats.org/officeDocument/2006/relationships/hyperlink" Target="https://docs.aws.amazon.com/autoscaling/ec2/userguide/what-is-amazon-ec2-auto-scaling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aws.amazon.com/ec2/spot/best-practices/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efs/latest/ug/performance.html#throughput-modes" TargetMode="External"/><Relationship Id="rId2" Type="http://schemas.openxmlformats.org/officeDocument/2006/relationships/hyperlink" Target="https://docs.aws.amazon.com/efs/latest/ug/performance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aws.amazon.com/efs/latest/ug/best-practices.html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EBSPerformance.html" TargetMode="External"/><Relationship Id="rId2" Type="http://schemas.openxmlformats.org/officeDocument/2006/relationships/hyperlink" Target="https://docs.aws.amazon.com/AWSEC2/latest/UserGuide/ebs-volume-types.html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thena/latest/ug/glue-athena.html" TargetMode="External"/><Relationship Id="rId2" Type="http://schemas.openxmlformats.org/officeDocument/2006/relationships/hyperlink" Target="https://docs.aws.amazon.com/athena/latest/ug/best-practice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aws.amazon.com/athena/latest/ug/columnar-storage.html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dynamodb/latest/developerguide/HowItWorks.ReadWriteCapacityMode.html" TargetMode="External"/><Relationship Id="rId2" Type="http://schemas.openxmlformats.org/officeDocument/2006/relationships/hyperlink" Target="https://docs.aws.amazon.com/amazondynamodb/latest/developerguide/best-practice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aws.amazon.com/amazondynamodb/latest/developerguide/bp-general-nosql-design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5171" y="3035865"/>
            <a:ext cx="2781658" cy="786269"/>
          </a:xfrm>
        </p:spPr>
        <p:txBody>
          <a:bodyPr>
            <a:normAutofit/>
          </a:bodyPr>
          <a:lstStyle/>
          <a:p>
            <a:r>
              <a:rPr lang="en-BR" sz="5000" dirty="0"/>
              <a:t>Semana 6</a:t>
            </a:r>
          </a:p>
        </p:txBody>
      </p:sp>
    </p:spTree>
    <p:extLst>
      <p:ext uri="{BB962C8B-B14F-4D97-AF65-F5344CB8AC3E}">
        <p14:creationId xmlns:p14="http://schemas.microsoft.com/office/powerpoint/2010/main" val="2412126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5844168" y="313913"/>
            <a:ext cx="5036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6A2227-FCE6-1BF3-2C56-3A300DA2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287" y="1083889"/>
            <a:ext cx="7493423" cy="46823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8D2C6A-362E-14A3-8502-43360D77E072}"/>
              </a:ext>
            </a:extLst>
          </p:cNvPr>
          <p:cNvSpPr txBox="1"/>
          <p:nvPr/>
        </p:nvSpPr>
        <p:spPr>
          <a:xfrm>
            <a:off x="861425" y="6105363"/>
            <a:ext cx="1046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/blogs/architecture/get-started-with-amazon-s3-event-driven-design-patterns/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34006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4043802" y="284185"/>
            <a:ext cx="385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 – Criptografia em repouso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61BD20-3613-ED90-D5A2-3CA57F104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540" y="1028350"/>
            <a:ext cx="7772400" cy="480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939E7A-BA5C-5ACB-82B5-0B3967677C4B}"/>
              </a:ext>
            </a:extLst>
          </p:cNvPr>
          <p:cNvSpPr txBox="1"/>
          <p:nvPr/>
        </p:nvSpPr>
        <p:spPr>
          <a:xfrm>
            <a:off x="902366" y="6142927"/>
            <a:ext cx="10387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</a:t>
            </a:r>
            <a:r>
              <a:rPr lang="en-US" dirty="0" err="1"/>
              <a:t>emr</a:t>
            </a:r>
            <a:r>
              <a:rPr lang="en-US" dirty="0"/>
              <a:t>/latest/</a:t>
            </a:r>
            <a:r>
              <a:rPr lang="en-US" dirty="0" err="1"/>
              <a:t>ManagementGuide</a:t>
            </a:r>
            <a:r>
              <a:rPr lang="en-US" dirty="0"/>
              <a:t>/</a:t>
            </a:r>
            <a:r>
              <a:rPr lang="en-US" dirty="0" err="1"/>
              <a:t>emr</a:t>
            </a:r>
            <a:r>
              <a:rPr lang="en-US" dirty="0"/>
              <a:t>-data-encryption-</a:t>
            </a:r>
            <a:r>
              <a:rPr lang="en-US" dirty="0" err="1"/>
              <a:t>options.html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2523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4043802" y="284185"/>
            <a:ext cx="385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 – Criptografia em repouso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72759B-F66D-2823-F46B-D7DDB33A7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8051"/>
            <a:ext cx="7772400" cy="28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39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298519" y="105943"/>
            <a:ext cx="38538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 – Criptografia em repouso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39E7A-BA5C-5ACB-82B5-0B3967677C4B}"/>
              </a:ext>
            </a:extLst>
          </p:cNvPr>
          <p:cNvSpPr txBox="1"/>
          <p:nvPr/>
        </p:nvSpPr>
        <p:spPr>
          <a:xfrm>
            <a:off x="952470" y="6199083"/>
            <a:ext cx="995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/AmazonS3/latest/</a:t>
            </a:r>
            <a:r>
              <a:rPr lang="en-US" dirty="0" err="1"/>
              <a:t>userguide</a:t>
            </a:r>
            <a:r>
              <a:rPr lang="en-US" dirty="0"/>
              <a:t>/</a:t>
            </a:r>
            <a:r>
              <a:rPr lang="en-US" dirty="0" err="1"/>
              <a:t>UsingServerSideEncryption.html</a:t>
            </a:r>
            <a:endParaRPr lang="en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605B42-CA6D-985D-81B1-B6A12855F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03" y="710039"/>
            <a:ext cx="7705594" cy="531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62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4198011" y="451292"/>
            <a:ext cx="37959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 – Criptografia em trânsito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A2A23-219B-C9C9-E1EC-714301110AB7}"/>
              </a:ext>
            </a:extLst>
          </p:cNvPr>
          <p:cNvSpPr txBox="1"/>
          <p:nvPr/>
        </p:nvSpPr>
        <p:spPr>
          <a:xfrm>
            <a:off x="548487" y="6310769"/>
            <a:ext cx="110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/blogs/storage/enforcing-encryption-in-transit-with-tls1-2-or-higher-with-amazon-s3/</a:t>
            </a:r>
            <a:endParaRPr lang="en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3D726-9831-CBF5-71F9-FD1C22C65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217127"/>
            <a:ext cx="7772400" cy="485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4738562" y="498888"/>
            <a:ext cx="19042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 – Lifecycle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1AA29A-CBD8-8194-DE3D-D052A1C15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74" y="1638105"/>
            <a:ext cx="7584052" cy="46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83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655078" y="383652"/>
            <a:ext cx="281032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Quadro comparativo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26B7EC5-24DA-A475-37AC-B05416F5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214" y="191826"/>
            <a:ext cx="6482778" cy="64743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BD2C5B-14FA-2608-B6F2-65F1B883E299}"/>
              </a:ext>
            </a:extLst>
          </p:cNvPr>
          <p:cNvSpPr txBox="1"/>
          <p:nvPr/>
        </p:nvSpPr>
        <p:spPr>
          <a:xfrm>
            <a:off x="655078" y="1177447"/>
            <a:ext cx="2810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Referência</a:t>
            </a:r>
            <a:r>
              <a:rPr lang="en-US" b="1" dirty="0"/>
              <a:t>: </a:t>
            </a:r>
            <a:r>
              <a:rPr lang="en-US" dirty="0"/>
              <a:t>https://</a:t>
            </a:r>
            <a:r>
              <a:rPr lang="en-US" dirty="0" err="1"/>
              <a:t>medium.com</a:t>
            </a:r>
            <a:r>
              <a:rPr lang="en-US" dirty="0"/>
              <a:t>/@suryateja233/s3-storage-classes-4cc65b5f55c4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806687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4595044" y="691862"/>
            <a:ext cx="30019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 – Intelligent-Tiering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9FA0ED-EB09-C15A-B6E4-A080B57DB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828" y="2014331"/>
            <a:ext cx="9094344" cy="33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5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3931529" y="641959"/>
            <a:ext cx="43289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 – Hospedando sites estáticos</a:t>
            </a:r>
          </a:p>
        </p:txBody>
      </p:sp>
      <p:pic>
        <p:nvPicPr>
          <p:cNvPr id="9218" name="Picture 2" descr="Deploy a Static Website to AWS | Pulumi">
            <a:extLst>
              <a:ext uri="{FF2B5EF4-FFF2-40B4-BE49-F238E27FC236}">
                <a16:creationId xmlns:a16="http://schemas.microsoft.com/office/drawing/2014/main" id="{2D34575E-42A7-B478-47C7-1AEA5E120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739" y="2031972"/>
            <a:ext cx="8401878" cy="309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30D7BF-8AA4-BD39-7074-28B0FD91527D}"/>
              </a:ext>
            </a:extLst>
          </p:cNvPr>
          <p:cNvSpPr txBox="1"/>
          <p:nvPr/>
        </p:nvSpPr>
        <p:spPr>
          <a:xfrm>
            <a:off x="1277179" y="5294351"/>
            <a:ext cx="615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www.pulumi.com</a:t>
            </a:r>
            <a:r>
              <a:rPr lang="en-US" b="1" dirty="0"/>
              <a:t>/templates/static-website/</a:t>
            </a:r>
            <a:r>
              <a:rPr lang="en-US" b="1" dirty="0" err="1"/>
              <a:t>aws</a:t>
            </a:r>
            <a:r>
              <a:rPr lang="en-US" b="1" dirty="0"/>
              <a:t>/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3424489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4638710" y="1173135"/>
            <a:ext cx="29145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 – Multipart Upload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E4BAF-2374-51A6-1A6C-E198D6E2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8935"/>
            <a:ext cx="7772400" cy="1980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29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13429-5B7F-DB5B-C36A-E0FD9007D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6787"/>
            <a:ext cx="7772400" cy="4614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227426" y="127609"/>
            <a:ext cx="693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EC2</a:t>
            </a:r>
          </a:p>
        </p:txBody>
      </p:sp>
    </p:spTree>
    <p:extLst>
      <p:ext uri="{BB962C8B-B14F-4D97-AF65-F5344CB8AC3E}">
        <p14:creationId xmlns:p14="http://schemas.microsoft.com/office/powerpoint/2010/main" val="3006470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193553" y="119389"/>
            <a:ext cx="10990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Athena</a:t>
            </a:r>
          </a:p>
        </p:txBody>
      </p:sp>
      <p:pic>
        <p:nvPicPr>
          <p:cNvPr id="5122" name="Picture 2" descr="Access Amazon Athena in your applications using the WebSocket API | AWS Big  Data Blog">
            <a:extLst>
              <a:ext uri="{FF2B5EF4-FFF2-40B4-BE49-F238E27FC236}">
                <a16:creationId xmlns:a16="http://schemas.microsoft.com/office/drawing/2014/main" id="{AA6C304F-975B-CF7F-F851-F46ED895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491" y="873269"/>
            <a:ext cx="8851017" cy="511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842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193553" y="119389"/>
            <a:ext cx="10990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Athena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417B3E-5851-715E-8288-0EE2DB4B2F79}"/>
              </a:ext>
            </a:extLst>
          </p:cNvPr>
          <p:cNvSpPr txBox="1"/>
          <p:nvPr/>
        </p:nvSpPr>
        <p:spPr>
          <a:xfrm>
            <a:off x="1793378" y="4137095"/>
            <a:ext cx="86052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Cuidado para não confundir com o RedShift. O Redshift é um banco de dados </a:t>
            </a:r>
          </a:p>
          <a:p>
            <a:r>
              <a:rPr lang="en-US" dirty="0"/>
              <a:t>q</a:t>
            </a:r>
            <a:r>
              <a:rPr lang="en-BR" dirty="0"/>
              <a:t>ue permite utilizar sintaxe SQL para executar consultas. O Athena é uma ferramenta</a:t>
            </a:r>
          </a:p>
          <a:p>
            <a:r>
              <a:rPr lang="en-US" dirty="0"/>
              <a:t>de consulta </a:t>
            </a:r>
            <a:r>
              <a:rPr lang="en-US" dirty="0" err="1"/>
              <a:t>ao</a:t>
            </a:r>
            <a:r>
              <a:rPr lang="en-US" dirty="0"/>
              <a:t> S3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sintaxe</a:t>
            </a:r>
            <a:r>
              <a:rPr lang="en-US" dirty="0"/>
              <a:t> SQL (</a:t>
            </a:r>
            <a:r>
              <a:rPr lang="en-US" b="1" dirty="0" err="1">
                <a:solidFill>
                  <a:srgbClr val="FF0000"/>
                </a:solidFill>
              </a:rPr>
              <a:t>não</a:t>
            </a:r>
            <a:r>
              <a:rPr lang="en-US" b="1" dirty="0">
                <a:solidFill>
                  <a:srgbClr val="FF0000"/>
                </a:solidFill>
              </a:rPr>
              <a:t> é banco de dados</a:t>
            </a:r>
            <a:r>
              <a:rPr lang="en-US" dirty="0"/>
              <a:t>).</a:t>
            </a:r>
            <a:endParaRPr lang="en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805A0-5E8E-1608-97B5-B639DE2C8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48" y="2054155"/>
            <a:ext cx="3289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48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5529342" y="665141"/>
            <a:ext cx="7825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DMS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362EE0-AB5D-EE43-CAAA-32EAD3212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436" y="1647173"/>
            <a:ext cx="7772400" cy="411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70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5282315" y="684822"/>
            <a:ext cx="1627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DynamoDB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D15C23-5366-0491-E3FF-EEC5A5984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2006337"/>
            <a:ext cx="7772400" cy="284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7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5282315" y="684822"/>
            <a:ext cx="1627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DynamoDB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715FC-EEEC-8402-32F1-A34775F62AC6}"/>
              </a:ext>
            </a:extLst>
          </p:cNvPr>
          <p:cNvSpPr txBox="1"/>
          <p:nvPr/>
        </p:nvSpPr>
        <p:spPr>
          <a:xfrm>
            <a:off x="1054781" y="1515649"/>
            <a:ext cx="84550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TTL (expiração de itens) - time to live</a:t>
            </a:r>
          </a:p>
          <a:p>
            <a:pPr marL="285750" indent="-285750">
              <a:buFontTx/>
              <a:buChar char="-"/>
            </a:pPr>
            <a:r>
              <a:rPr lang="en-BR" dirty="0"/>
              <a:t>Partition Key (chave de partição)</a:t>
            </a:r>
          </a:p>
          <a:p>
            <a:pPr marL="285750" indent="-285750">
              <a:buFontTx/>
              <a:buChar char="-"/>
            </a:pPr>
            <a:r>
              <a:rPr lang="en-BR" dirty="0"/>
              <a:t>Sort Key (chave de ordenação)</a:t>
            </a:r>
          </a:p>
          <a:p>
            <a:pPr marL="285750" indent="-285750">
              <a:buFontTx/>
              <a:buChar char="-"/>
            </a:pPr>
            <a:r>
              <a:rPr lang="en-BR" dirty="0"/>
              <a:t>LSI (criação apenas no início) vs GSI (máximo 20, consistência eventual)</a:t>
            </a:r>
          </a:p>
          <a:p>
            <a:pPr marL="285750" indent="-285750">
              <a:buFontTx/>
              <a:buChar char="-"/>
            </a:pPr>
            <a:r>
              <a:rPr lang="en-BR" dirty="0"/>
              <a:t>Consistência eventual vs Consistência forte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188869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5182107" y="580504"/>
            <a:ext cx="1627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DynamoDB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ACF225-07D9-42AF-F90F-BD687AB28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620331"/>
            <a:ext cx="7239000" cy="430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75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307849" y="263023"/>
            <a:ext cx="16273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DynamoDB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9FE7C-E0D1-1F08-7995-71C34E8B8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61" y="478467"/>
            <a:ext cx="8183715" cy="590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00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4864188" y="725923"/>
            <a:ext cx="24636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RDS - Autoscaling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5A942F-08D4-E4C1-D4E3-1C3D56508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591" y="2801806"/>
            <a:ext cx="7772400" cy="20651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46510D-4FB4-F753-1847-114AF1F83BF4}"/>
              </a:ext>
            </a:extLst>
          </p:cNvPr>
          <p:cNvSpPr txBox="1"/>
          <p:nvPr/>
        </p:nvSpPr>
        <p:spPr>
          <a:xfrm>
            <a:off x="2109591" y="2054269"/>
            <a:ext cx="8204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IMPORTANTE: </a:t>
            </a:r>
            <a:r>
              <a:rPr lang="en-US" dirty="0"/>
              <a:t>C</a:t>
            </a:r>
            <a:r>
              <a:rPr lang="en-BR" dirty="0"/>
              <a:t>enários em que a capacidade de storage está chegando no limite</a:t>
            </a:r>
          </a:p>
        </p:txBody>
      </p:sp>
    </p:spTree>
    <p:extLst>
      <p:ext uri="{BB962C8B-B14F-4D97-AF65-F5344CB8AC3E}">
        <p14:creationId xmlns:p14="http://schemas.microsoft.com/office/powerpoint/2010/main" val="3003973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91FD9F-021B-6909-38A4-278C108D30C8}"/>
              </a:ext>
            </a:extLst>
          </p:cNvPr>
          <p:cNvSpPr txBox="1"/>
          <p:nvPr/>
        </p:nvSpPr>
        <p:spPr>
          <a:xfrm>
            <a:off x="5406388" y="725923"/>
            <a:ext cx="689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EBS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3F318-B278-C562-43D3-EEAD91632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086" y="1587744"/>
            <a:ext cx="8845827" cy="409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77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91FD9F-021B-6909-38A4-278C108D30C8}"/>
              </a:ext>
            </a:extLst>
          </p:cNvPr>
          <p:cNvSpPr txBox="1"/>
          <p:nvPr/>
        </p:nvSpPr>
        <p:spPr>
          <a:xfrm>
            <a:off x="331304" y="331304"/>
            <a:ext cx="689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EBS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4F4E6-3B23-56F8-E076-D0C6F3DFD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577" y="331304"/>
            <a:ext cx="562826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48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227426" y="127609"/>
            <a:ext cx="69326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EC2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DEC298-E30A-B692-735C-B74920CB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754" y="764061"/>
            <a:ext cx="7772400" cy="53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052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91FD9F-021B-6909-38A4-278C108D30C8}"/>
              </a:ext>
            </a:extLst>
          </p:cNvPr>
          <p:cNvSpPr txBox="1"/>
          <p:nvPr/>
        </p:nvSpPr>
        <p:spPr>
          <a:xfrm>
            <a:off x="331304" y="331304"/>
            <a:ext cx="689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EBS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4FC61E-3B79-8176-715A-97A3C4CF6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517954"/>
            <a:ext cx="5932321" cy="582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69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391FD9F-021B-6909-38A4-278C108D30C8}"/>
              </a:ext>
            </a:extLst>
          </p:cNvPr>
          <p:cNvSpPr txBox="1"/>
          <p:nvPr/>
        </p:nvSpPr>
        <p:spPr>
          <a:xfrm>
            <a:off x="5751194" y="913813"/>
            <a:ext cx="6896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EBS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B64849-5B2F-3C47-7979-18A545A6184A}"/>
              </a:ext>
            </a:extLst>
          </p:cNvPr>
          <p:cNvSpPr txBox="1"/>
          <p:nvPr/>
        </p:nvSpPr>
        <p:spPr>
          <a:xfrm>
            <a:off x="1577940" y="3471600"/>
            <a:ext cx="8735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Ref.: https://stackoverflow.com/questions/841240/can-you-attach-amazon-</a:t>
            </a:r>
            <a:r>
              <a:rPr lang="en-US" b="1" dirty="0" err="1"/>
              <a:t>ebs</a:t>
            </a:r>
            <a:r>
              <a:rPr lang="en-US" b="1" dirty="0"/>
              <a:t>-to-multiple-instances</a:t>
            </a:r>
            <a:endParaRPr lang="en-BR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A2C99F-FC51-7790-610E-9E9C0EB7539A}"/>
              </a:ext>
            </a:extLst>
          </p:cNvPr>
          <p:cNvSpPr txBox="1"/>
          <p:nvPr/>
        </p:nvSpPr>
        <p:spPr>
          <a:xfrm>
            <a:off x="1577940" y="2475973"/>
            <a:ext cx="8735496" cy="64633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BR" dirty="0"/>
              <a:t>O EBS não é a melhor opção para usarmos para várias instâncias. Para isso, usaremos </a:t>
            </a:r>
            <a:r>
              <a:rPr lang="en-US" dirty="0"/>
              <a:t>o</a:t>
            </a:r>
            <a:r>
              <a:rPr lang="en-BR" dirty="0"/>
              <a:t> EFS.</a:t>
            </a:r>
          </a:p>
        </p:txBody>
      </p:sp>
    </p:spTree>
    <p:extLst>
      <p:ext uri="{BB962C8B-B14F-4D97-AF65-F5344CB8AC3E}">
        <p14:creationId xmlns:p14="http://schemas.microsoft.com/office/powerpoint/2010/main" val="21059122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DFE767-B2F6-F7E7-0518-B84DE959EA46}"/>
              </a:ext>
            </a:extLst>
          </p:cNvPr>
          <p:cNvSpPr txBox="1"/>
          <p:nvPr/>
        </p:nvSpPr>
        <p:spPr>
          <a:xfrm>
            <a:off x="668576" y="640997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EFS</a:t>
            </a:r>
          </a:p>
        </p:txBody>
      </p:sp>
      <p:pic>
        <p:nvPicPr>
          <p:cNvPr id="10244" name="Picture 4" descr="Como gerenciar destinos da montagem - Amazon Elastic File System">
            <a:extLst>
              <a:ext uri="{FF2B5EF4-FFF2-40B4-BE49-F238E27FC236}">
                <a16:creationId xmlns:a16="http://schemas.microsoft.com/office/drawing/2014/main" id="{6A5CDB57-EB1A-1C5A-3B13-51EB18834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36" y="640997"/>
            <a:ext cx="7588272" cy="557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7C1CF3-9D5C-55A1-268D-1616B34EB564}"/>
              </a:ext>
            </a:extLst>
          </p:cNvPr>
          <p:cNvSpPr txBox="1"/>
          <p:nvPr/>
        </p:nvSpPr>
        <p:spPr>
          <a:xfrm>
            <a:off x="764088" y="1440493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- Integra com o </a:t>
            </a:r>
          </a:p>
          <a:p>
            <a:r>
              <a:rPr lang="en-BR" dirty="0"/>
              <a:t>CloudTrail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69DFF5-FB81-3FC2-31F3-8D068B4E070E}"/>
              </a:ext>
            </a:extLst>
          </p:cNvPr>
          <p:cNvSpPr txBox="1"/>
          <p:nvPr/>
        </p:nvSpPr>
        <p:spPr>
          <a:xfrm>
            <a:off x="851770" y="2505205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- Multi-AZ</a:t>
            </a:r>
          </a:p>
        </p:txBody>
      </p:sp>
    </p:spTree>
    <p:extLst>
      <p:ext uri="{BB962C8B-B14F-4D97-AF65-F5344CB8AC3E}">
        <p14:creationId xmlns:p14="http://schemas.microsoft.com/office/powerpoint/2010/main" val="3483277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DFE767-B2F6-F7E7-0518-B84DE959EA46}"/>
              </a:ext>
            </a:extLst>
          </p:cNvPr>
          <p:cNvSpPr txBox="1"/>
          <p:nvPr/>
        </p:nvSpPr>
        <p:spPr>
          <a:xfrm>
            <a:off x="580894" y="54747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EFS</a:t>
            </a:r>
          </a:p>
        </p:txBody>
      </p:sp>
      <p:pic>
        <p:nvPicPr>
          <p:cNvPr id="12290" name="Picture 2" descr="Performance analysis for different Amazon EFS throughput modes via Amazon  CloudWatch | AWS Storage Blog">
            <a:extLst>
              <a:ext uri="{FF2B5EF4-FFF2-40B4-BE49-F238E27FC236}">
                <a16:creationId xmlns:a16="http://schemas.microsoft.com/office/drawing/2014/main" id="{1C8E645C-E798-E44C-00A4-D9C018D24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597" y="547478"/>
            <a:ext cx="8347075" cy="5763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722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DFE767-B2F6-F7E7-0518-B84DE959EA46}"/>
              </a:ext>
            </a:extLst>
          </p:cNvPr>
          <p:cNvSpPr txBox="1"/>
          <p:nvPr/>
        </p:nvSpPr>
        <p:spPr>
          <a:xfrm>
            <a:off x="342900" y="385763"/>
            <a:ext cx="11581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EFS + ECS: </a:t>
            </a:r>
            <a:r>
              <a:rPr lang="en-US" b="1" dirty="0"/>
              <a:t>https://</a:t>
            </a:r>
            <a:r>
              <a:rPr lang="en-US" b="1" dirty="0" err="1"/>
              <a:t>aws.amazon.com</a:t>
            </a:r>
            <a:r>
              <a:rPr lang="en-US" b="1" dirty="0"/>
              <a:t>/blogs/containers/developers-guide-to-using-amazon-efs-with-amazon-ecs-and-aws-fargate-part-2/</a:t>
            </a:r>
            <a:endParaRPr lang="en-BR" b="1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0A2F425-3427-6ED3-67E9-2B84E13D0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074" y="1213265"/>
            <a:ext cx="7803651" cy="513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49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EDFE767-B2F6-F7E7-0518-B84DE959EA46}"/>
              </a:ext>
            </a:extLst>
          </p:cNvPr>
          <p:cNvSpPr txBox="1"/>
          <p:nvPr/>
        </p:nvSpPr>
        <p:spPr>
          <a:xfrm>
            <a:off x="342900" y="385763"/>
            <a:ext cx="1158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EFS: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72558-3E60-7CC2-16C6-170E04E0D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672" y="570429"/>
            <a:ext cx="68453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090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0015" y="3060917"/>
            <a:ext cx="2931970" cy="736165"/>
          </a:xfrm>
        </p:spPr>
        <p:txBody>
          <a:bodyPr>
            <a:normAutofit fontScale="90000"/>
          </a:bodyPr>
          <a:lstStyle/>
          <a:p>
            <a:r>
              <a:rPr lang="en-BR" sz="5000" dirty="0"/>
              <a:t>Exercícios</a:t>
            </a:r>
          </a:p>
        </p:txBody>
      </p:sp>
    </p:spTree>
    <p:extLst>
      <p:ext uri="{BB962C8B-B14F-4D97-AF65-F5344CB8AC3E}">
        <p14:creationId xmlns:p14="http://schemas.microsoft.com/office/powerpoint/2010/main" val="136820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51" y="556591"/>
            <a:ext cx="2387918" cy="585246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Questão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0FDF-76A6-56BE-9928-30FE4AA97827}"/>
              </a:ext>
            </a:extLst>
          </p:cNvPr>
          <p:cNvSpPr txBox="1"/>
          <p:nvPr/>
        </p:nvSpPr>
        <p:spPr>
          <a:xfrm>
            <a:off x="622851" y="1576363"/>
            <a:ext cx="112378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mídia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digital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milhões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S3.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frequentemente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significativo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recuperação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 A equipe de TI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encarregada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S3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comprometer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antigos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frequência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ainda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visualização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on-demand.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on-demand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antigos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3542502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851" y="636104"/>
            <a:ext cx="2096369" cy="585246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Questão 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3C0FDF-76A6-56BE-9928-30FE4AA97827}"/>
              </a:ext>
            </a:extLst>
          </p:cNvPr>
          <p:cNvSpPr txBox="1"/>
          <p:nvPr/>
        </p:nvSpPr>
        <p:spPr>
          <a:xfrm>
            <a:off x="622851" y="1801649"/>
            <a:ext cx="112378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S3 Standard-IA (Infrequent Access)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classe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pouca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frequência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 algn="l">
              <a:buAutoNum type="alphaLcParenR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S3 Intelligent-Tiering para mover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as classes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Standard e Infrequent Access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padrões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 Mover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S3 Glacier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maximizar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economia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custos, pois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recuperações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expeditas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antigos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S3 One Zone-IA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antigos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pouca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frequência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classe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barata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S3 Standard-IA.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839956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3C0FDF-76A6-56BE-9928-30FE4AA97827}"/>
              </a:ext>
            </a:extLst>
          </p:cNvPr>
          <p:cNvSpPr txBox="1"/>
          <p:nvPr/>
        </p:nvSpPr>
        <p:spPr>
          <a:xfrm>
            <a:off x="477078" y="541878"/>
            <a:ext cx="1123784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b)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S3 Intelligent-Tiering para mover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entre as classes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Standard e Infrequent Access com base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padrões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S3 Intelligent-Tiering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é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neste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porque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padrões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dados. Ele move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objetos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entre duas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camadas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frequente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infrequente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impacto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taxas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adicionais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recuperação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mantenha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acessíveis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on-demand,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minimiza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base no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real.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S3 Standard-IA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boa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dados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frequência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incorrer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taxas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recuperação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frequentemente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 que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esperado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S3 Glacier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menor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tolerar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tempos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recuperação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longos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geralmente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cenários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Como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disponíveis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on-demand, o S3 Glacier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seria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escolha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S3 One Zone-IA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reduz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compromete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falha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zona, o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aceitável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Referência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Documentação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da AWS: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2"/>
              </a:rPr>
              <a:t>S3 Intelligent-Tiering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3"/>
              </a:rPr>
              <a:t>S3 Storage Classes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explorar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no Amazon S3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mantém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necessários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finais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155681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653311" y="565019"/>
            <a:ext cx="26368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Auto Scaling Group</a:t>
            </a:r>
          </a:p>
        </p:txBody>
      </p:sp>
      <p:pic>
        <p:nvPicPr>
          <p:cNvPr id="1026" name="Picture 2" descr="Um diagrama de arquitetura básica de um grupo de Auto Scaling em uma VPC.">
            <a:extLst>
              <a:ext uri="{FF2B5EF4-FFF2-40B4-BE49-F238E27FC236}">
                <a16:creationId xmlns:a16="http://schemas.microsoft.com/office/drawing/2014/main" id="{94EC68B9-DFA4-A799-6A2C-016AE4AD6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66" y="1126772"/>
            <a:ext cx="5816600" cy="50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E84F0C-47E6-C1C5-B50E-B47647958875}"/>
              </a:ext>
            </a:extLst>
          </p:cNvPr>
          <p:cNvSpPr txBox="1"/>
          <p:nvPr/>
        </p:nvSpPr>
        <p:spPr>
          <a:xfrm>
            <a:off x="653311" y="1126772"/>
            <a:ext cx="30309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Destaque para os conceitos:</a:t>
            </a:r>
          </a:p>
          <a:p>
            <a:endParaRPr lang="en-BR" dirty="0"/>
          </a:p>
          <a:p>
            <a:r>
              <a:rPr lang="en-BR" dirty="0"/>
              <a:t>-     Desired capacity</a:t>
            </a:r>
          </a:p>
          <a:p>
            <a:pPr marL="285750" indent="-285750">
              <a:buFontTx/>
              <a:buChar char="-"/>
            </a:pPr>
            <a:r>
              <a:rPr lang="en-BR" dirty="0"/>
              <a:t>Minimum Size</a:t>
            </a:r>
          </a:p>
          <a:p>
            <a:pPr marL="285750" indent="-285750">
              <a:buFontTx/>
              <a:buChar char="-"/>
            </a:pPr>
            <a:r>
              <a:rPr lang="en-BR" dirty="0"/>
              <a:t>Maximum Size</a:t>
            </a:r>
          </a:p>
        </p:txBody>
      </p:sp>
    </p:spTree>
    <p:extLst>
      <p:ext uri="{BB962C8B-B14F-4D97-AF65-F5344CB8AC3E}">
        <p14:creationId xmlns:p14="http://schemas.microsoft.com/office/powerpoint/2010/main" val="4084362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043" y="636105"/>
            <a:ext cx="2391232" cy="532236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Questão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B607E-EA0E-445A-A303-1080579C0BCE}"/>
              </a:ext>
            </a:extLst>
          </p:cNvPr>
          <p:cNvSpPr txBox="1"/>
          <p:nvPr/>
        </p:nvSpPr>
        <p:spPr>
          <a:xfrm>
            <a:off x="738808" y="1695632"/>
            <a:ext cx="111119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startup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CSV no Amazon S3.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relatórios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diariamente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cluster de Amazon EMR (Elastic MapReduce).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 startup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enfrentando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desafios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tempo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pois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crescendo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diminuído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equipe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S3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no EMR.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no Amazon EMR?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71231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6043" y="636105"/>
            <a:ext cx="2391232" cy="532236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Questão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B607E-EA0E-445A-A303-1080579C0BCE}"/>
              </a:ext>
            </a:extLst>
          </p:cNvPr>
          <p:cNvSpPr txBox="1"/>
          <p:nvPr/>
        </p:nvSpPr>
        <p:spPr>
          <a:xfrm>
            <a:off x="738808" y="1695632"/>
            <a:ext cx="111119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Comprimir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CSV antes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armazená-los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S3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total dos dados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acelerar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tempo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EMR.</a:t>
            </a:r>
          </a:p>
          <a:p>
            <a:pPr marL="342900" indent="-342900" algn="l">
              <a:buAutoNum type="alphaLcParenR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Agrupar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CSV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usar o S3 Select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volume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EMR.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 Converter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CSV 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Apache Parquet antes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armazená-los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compatibilidade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colunas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Parquet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EMR.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 Mover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para o S3 Glacier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recuperação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expeditos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carregar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EMR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diariamente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0245301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26" y="177685"/>
            <a:ext cx="2109623" cy="532236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Questão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3B607E-EA0E-445A-A303-1080579C0BCE}"/>
              </a:ext>
            </a:extLst>
          </p:cNvPr>
          <p:cNvSpPr txBox="1"/>
          <p:nvPr/>
        </p:nvSpPr>
        <p:spPr>
          <a:xfrm>
            <a:off x="540026" y="924893"/>
            <a:ext cx="1111194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c) Converter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CSV para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Apache Parquet antes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armazená-los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no S3,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compatibilidade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colunas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eficiência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 Parquet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no EMR.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Converter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CSV para o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Apache Parquet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é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neste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porque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Parquet é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colunar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conjuntos de dados. Ele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reduz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tempo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o EMR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colunas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necessárias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vez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linhas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CSV.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significativamente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Comprimir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CSV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(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tamanho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dos dados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tempo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transferência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desafios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EMR.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Agrupar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CSV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maiores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(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b)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ajudar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sobrecarga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manipular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muitos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pequenos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o S3 Select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simples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substitui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cluster EMR.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Mover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dados para o S3 Glacier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(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apropriado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pois o Glacier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destinado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longo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prazo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frequente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exigido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pelo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EMR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diariamente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sz="1600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Referência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Documentação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da AWS: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2"/>
              </a:rPr>
              <a:t>Amazon S3 and EMR Best Practices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3"/>
              </a:rPr>
              <a:t>Apache Parquet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explora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no S3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big data,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Amazon EMR,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questões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reais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eficiência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3999409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41797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1ED16-7217-149B-3D74-8F76EDD24A2B}"/>
              </a:ext>
            </a:extLst>
          </p:cNvPr>
          <p:cNvSpPr txBox="1"/>
          <p:nvPr/>
        </p:nvSpPr>
        <p:spPr>
          <a:xfrm>
            <a:off x="692425" y="1449312"/>
            <a:ext cx="112345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e-commerce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expandindo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sempre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hospedada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AWS. Com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períodos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Black Friday,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enfrentado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desafios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equipe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encarregada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revisar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resiliência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746568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41797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1ED16-7217-149B-3D74-8F76EDD24A2B}"/>
              </a:ext>
            </a:extLst>
          </p:cNvPr>
          <p:cNvSpPr txBox="1"/>
          <p:nvPr/>
        </p:nvSpPr>
        <p:spPr>
          <a:xfrm>
            <a:off x="612912" y="1661347"/>
            <a:ext cx="1123453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(larger instance size) para lidar com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snapshots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regulares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recuperação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 algn="l">
              <a:buAutoNum type="alphaLcParenR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Auto Scaling Group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Elastic Load Balancer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Auto Scaling Group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agressiva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períodos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 Mover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reservada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(Reserved Instance)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dedicada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períodos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backups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recuperação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8505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21" y="106018"/>
            <a:ext cx="1857832" cy="505732"/>
          </a:xfrm>
        </p:spPr>
        <p:txBody>
          <a:bodyPr>
            <a:normAutofit/>
          </a:bodyPr>
          <a:lstStyle/>
          <a:p>
            <a:r>
              <a:rPr lang="en-BR" sz="3000" dirty="0"/>
              <a:t>Questão 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81ED16-7217-149B-3D74-8F76EDD24A2B}"/>
              </a:ext>
            </a:extLst>
          </p:cNvPr>
          <p:cNvSpPr txBox="1"/>
          <p:nvPr/>
        </p:nvSpPr>
        <p:spPr>
          <a:xfrm>
            <a:off x="289021" y="750339"/>
            <a:ext cx="112345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b)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Auto Scaling Group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distribuídas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mesma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região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Elastic Load Balancer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distribuir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entre 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um Auto Scaling Group com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distribuídas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zonas de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e usar um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Elastic Load Balancer (ELB)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é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recomendada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O Auto Scaling Group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ELB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distribui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entre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EC2.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distribuição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aumenta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resiliência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permaneça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disponível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problemas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das zonas.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Usar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tamanho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pois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falha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resultaria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Auto Scaling Group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falha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Mover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reservada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(Reserved Instance)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economia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custos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comparação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Referência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Documentação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da AWS: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2"/>
              </a:rPr>
              <a:t>Auto Scaling Groups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3"/>
              </a:rPr>
              <a:t>Elastic Load Balancing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alunos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entender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hospedada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conceitos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importantes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Auto Scaling,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distribuição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carga, e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resiliência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3495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41797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BDB67-6C9A-896A-42E6-63ECA911F8A7}"/>
              </a:ext>
            </a:extLst>
          </p:cNvPr>
          <p:cNvSpPr txBox="1"/>
          <p:nvPr/>
        </p:nvSpPr>
        <p:spPr>
          <a:xfrm>
            <a:off x="544995" y="1582340"/>
            <a:ext cx="111020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mídia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social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lançando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novo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compartilhamento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fazer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upload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plataforma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exige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dependendo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dispositivo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intensivo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termos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CPU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longo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tempo,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crescimento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termos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custos,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termos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custos?</a:t>
            </a:r>
          </a:p>
        </p:txBody>
      </p:sp>
    </p:spTree>
    <p:extLst>
      <p:ext uri="{BB962C8B-B14F-4D97-AF65-F5344CB8AC3E}">
        <p14:creationId xmlns:p14="http://schemas.microsoft.com/office/powerpoint/2010/main" val="1408861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41797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BDB67-6C9A-896A-42E6-63ECA911F8A7}"/>
              </a:ext>
            </a:extLst>
          </p:cNvPr>
          <p:cNvSpPr txBox="1"/>
          <p:nvPr/>
        </p:nvSpPr>
        <p:spPr>
          <a:xfrm>
            <a:off x="544995" y="2032914"/>
            <a:ext cx="111020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reservadas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(Reserved Instances)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CPU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suficientes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horários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 algn="l">
              <a:buAutoNum type="alphaLcParenR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Auto Scaling Group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Spot,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baratas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interrupções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Spot.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On-Demand com Elastic Load Balancing (ELB)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Auto Scaling Group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dedicadas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(Dedicated Instances)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exclusivos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outros workloads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</p:txBody>
      </p:sp>
    </p:spTree>
    <p:extLst>
      <p:ext uri="{BB962C8B-B14F-4D97-AF65-F5344CB8AC3E}">
        <p14:creationId xmlns:p14="http://schemas.microsoft.com/office/powerpoint/2010/main" val="334364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4995" y="165094"/>
            <a:ext cx="1659049" cy="479228"/>
          </a:xfrm>
        </p:spPr>
        <p:txBody>
          <a:bodyPr>
            <a:normAutofit fontScale="90000"/>
          </a:bodyPr>
          <a:lstStyle/>
          <a:p>
            <a:r>
              <a:rPr lang="en-BR" sz="2800" dirty="0"/>
              <a:t>Questão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ABDB67-6C9A-896A-42E6-63ECA911F8A7}"/>
              </a:ext>
            </a:extLst>
          </p:cNvPr>
          <p:cNvSpPr txBox="1"/>
          <p:nvPr/>
        </p:nvSpPr>
        <p:spPr>
          <a:xfrm>
            <a:off x="544995" y="731019"/>
            <a:ext cx="1110201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b)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Auto Scaling Group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 Spot,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baratas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reprocessar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interrupções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Spot.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EC2 Spot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ideais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tolerantes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interrupções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retomadas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impacto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significativo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Elas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significativamente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baixo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comparação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On-Demand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Reservadas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o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custos. Usar um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Auto Scaling Group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Spot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preços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baixos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Spot.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lidar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interrupções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reprocessar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resiliente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reservadas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garantem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previsibilidade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custos,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escaláveis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econômicas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variáveis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tolerantes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interrupções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On-Demand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boas para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imprevisíveis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caras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 que as Spot, e usar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ELB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aproveita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totalmente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economia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custos que as Spot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dedicadas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apropriadas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workloads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hardware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exclusivo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razões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conformidade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caras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flexíveis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termos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custos para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Referência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Documentação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da AWS: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2"/>
              </a:rPr>
              <a:t>Amazon EC2 Auto Scaling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3"/>
              </a:rPr>
              <a:t>Amazon EC2 Spot Instances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4"/>
              </a:rPr>
              <a:t>Best Practices for EC2 Spot Instances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alunos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entender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usar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arquiteturas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Auto Scaling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intensivas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vídeos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equilibrando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resiliência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custos.</a:t>
            </a:r>
          </a:p>
        </p:txBody>
      </p:sp>
    </p:spTree>
    <p:extLst>
      <p:ext uri="{BB962C8B-B14F-4D97-AF65-F5344CB8AC3E}">
        <p14:creationId xmlns:p14="http://schemas.microsoft.com/office/powerpoint/2010/main" val="24730291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50574"/>
            <a:ext cx="1897589" cy="518984"/>
          </a:xfrm>
        </p:spPr>
        <p:txBody>
          <a:bodyPr>
            <a:normAutofit/>
          </a:bodyPr>
          <a:lstStyle/>
          <a:p>
            <a:r>
              <a:rPr lang="en-BR" sz="3000" dirty="0"/>
              <a:t>Questão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5CB5F-26AE-95C8-BA4A-2F3AF4DA4407}"/>
              </a:ext>
            </a:extLst>
          </p:cNvPr>
          <p:cNvSpPr txBox="1"/>
          <p:nvPr/>
        </p:nvSpPr>
        <p:spPr>
          <a:xfrm>
            <a:off x="487803" y="1563110"/>
            <a:ext cx="1127428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diariamente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simultaneamente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compartilhado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gravação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simultâneas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lidar com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crescimento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 A equipe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Elastic File System (EFS)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compartilhado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EFS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custos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carga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EFS de forma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carga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36657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227426" y="127609"/>
            <a:ext cx="26000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Opções de compra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734544-2BE2-DE5E-D745-09C75090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06" y="1497308"/>
            <a:ext cx="8281987" cy="426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76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50574"/>
            <a:ext cx="1897589" cy="518984"/>
          </a:xfrm>
        </p:spPr>
        <p:txBody>
          <a:bodyPr>
            <a:normAutofit/>
          </a:bodyPr>
          <a:lstStyle/>
          <a:p>
            <a:r>
              <a:rPr lang="en-BR" sz="3000" dirty="0"/>
              <a:t>Questão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5CB5F-26AE-95C8-BA4A-2F3AF4DA4407}"/>
              </a:ext>
            </a:extLst>
          </p:cNvPr>
          <p:cNvSpPr txBox="1"/>
          <p:nvPr/>
        </p:nvSpPr>
        <p:spPr>
          <a:xfrm>
            <a:off x="458856" y="1695632"/>
            <a:ext cx="1127428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EFS no modo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Bursting Throughput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-lo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maximizar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largura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 algn="l">
              <a:buAutoNum type="alphaLcParenR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EFS no modo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Provisioned Throughput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Infrequent Access (IA)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sacrificar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modo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General Purpose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com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Elastic Throughput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EFS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throughput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EFS no modo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Max I/O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manualmente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EFS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redundância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1897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556" y="145774"/>
            <a:ext cx="1897589" cy="518984"/>
          </a:xfrm>
        </p:spPr>
        <p:txBody>
          <a:bodyPr>
            <a:normAutofit/>
          </a:bodyPr>
          <a:lstStyle/>
          <a:p>
            <a:r>
              <a:rPr lang="en-BR" sz="3000" dirty="0"/>
              <a:t>Questão 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5CB5F-26AE-95C8-BA4A-2F3AF4DA4407}"/>
              </a:ext>
            </a:extLst>
          </p:cNvPr>
          <p:cNvSpPr txBox="1"/>
          <p:nvPr/>
        </p:nvSpPr>
        <p:spPr>
          <a:xfrm>
            <a:off x="344556" y="664758"/>
            <a:ext cx="1184744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c)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modo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General Purpose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com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Elastic Throughput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o EFS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throughput com base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Modo de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General Purpose com Elastic Throughput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é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maioria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das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EFS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O General Purpose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proporcionando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resiliência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O Elastic Throughput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o EFS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ajuste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throughput com base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demandas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provisionamento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manual.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EFS no modo Bursting Throughput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benéfico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têm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limitar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EFS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desejada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b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Provisioned Throughput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manual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throughput,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resultar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desnecessários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 o throughput for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provisionado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Infrequent Access (IA)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economizar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ser ideal 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frequentemente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O modo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Max I/O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requerem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taxa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transferência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milhares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simultâneas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manual entre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complexa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desnecessária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EFS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já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zonas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região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Referência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Documentação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da AWS: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2"/>
              </a:rPr>
              <a:t>Amazon EFS Performance Modes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3"/>
              </a:rPr>
              <a:t>Amazon EFS Throughput Modes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4"/>
              </a:rPr>
              <a:t>Best Practices for Amazon EFS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explora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Amazon EFS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suportar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carga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distribuída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questões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custos.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20149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41797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CB6E7-7669-AF75-96CE-ABF732040C4D}"/>
              </a:ext>
            </a:extLst>
          </p:cNvPr>
          <p:cNvSpPr txBox="1"/>
          <p:nvPr/>
        </p:nvSpPr>
        <p:spPr>
          <a:xfrm>
            <a:off x="679173" y="1720840"/>
            <a:ext cx="111815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software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EC2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ambientes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teste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I/O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resiliência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exigindo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ambientes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teste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rápido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econômico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Amazon EBS (Elastic Block Store)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comprometer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 dos dados.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selecionar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volume EBS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apropriado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custos?</a:t>
            </a:r>
          </a:p>
        </p:txBody>
      </p:sp>
    </p:spTree>
    <p:extLst>
      <p:ext uri="{BB962C8B-B14F-4D97-AF65-F5344CB8AC3E}">
        <p14:creationId xmlns:p14="http://schemas.microsoft.com/office/powerpoint/2010/main" val="406593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290" y="614075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CB6E7-7669-AF75-96CE-ABF732040C4D}"/>
              </a:ext>
            </a:extLst>
          </p:cNvPr>
          <p:cNvSpPr txBox="1"/>
          <p:nvPr/>
        </p:nvSpPr>
        <p:spPr>
          <a:xfrm>
            <a:off x="505238" y="1734092"/>
            <a:ext cx="1118152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 Usar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EBS General Purpose SSD (gp3)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equilíbrio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EBS Cold HDD (sc1)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ambientes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teste, dado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 algn="l">
              <a:buAutoNum type="alphaLcParenR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EBS Provisioned IOPS SSD (io2)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EBS General Purpose SSD (gp3)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ambientes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teste,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boa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custo-benefício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EBS Magnetic (standard)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ambientes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minimizar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Auto Scaling para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EBS Throughput Optimized HDD (st1)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altos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I/O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sequencial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EBS Provisioned IOPS SSD (io1)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ambientes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teste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maximizar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performance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testes.</a:t>
            </a:r>
          </a:p>
        </p:txBody>
      </p:sp>
    </p:spTree>
    <p:extLst>
      <p:ext uri="{BB962C8B-B14F-4D97-AF65-F5344CB8AC3E}">
        <p14:creationId xmlns:p14="http://schemas.microsoft.com/office/powerpoint/2010/main" val="28554506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CC72DA-E39A-DCC6-1617-27A4B1DB6847}"/>
              </a:ext>
            </a:extLst>
          </p:cNvPr>
          <p:cNvSpPr txBox="1"/>
          <p:nvPr/>
        </p:nvSpPr>
        <p:spPr>
          <a:xfrm>
            <a:off x="505238" y="104075"/>
            <a:ext cx="10918137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b)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EBS Provisioned IOPS SSD (io2)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para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devido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à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consistente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e 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EBS General Purpose SSD (gp3)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ambientes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teste,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boa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relação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custo-benefício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EBS Provisioned IOPS SSD (io2)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é ideal para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pois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IOPS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consistente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projetado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críticas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bancos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transacionais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o io2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(99.999%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comparação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o io1,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tornando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-o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ambientes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consistência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EBS General Purpose SSD (gp3)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excelente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escolha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ambientes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teste, pois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bom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equilíbrio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entre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O gp3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independentemente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IOPS e o throughput,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testes.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EBS Cold HDD (sc1)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baixo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acessam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esporadicamente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ambientes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teste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requerem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tempos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rápidos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c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EBS Magnetic (standard)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legada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recomendada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novos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desenvolvimentos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ambientes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EBS Throughput Optimized HDD (st1)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cargas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requerem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I/O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sequencial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big data, mas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é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escolha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produção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transações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críticas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exigem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IOPS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consistentes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io1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teste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caro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desnecessário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o gp3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já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bom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Referência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Documentação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da AWS: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2"/>
              </a:rPr>
              <a:t>Amazon EBS Volume Types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3"/>
              </a:rPr>
              <a:t>Amazon EBS Best Practices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alunos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entender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tipo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volume EBS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apropriado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ambientes,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real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endParaRPr lang="en-BR" sz="1600" dirty="0"/>
          </a:p>
        </p:txBody>
      </p:sp>
    </p:spTree>
    <p:extLst>
      <p:ext uri="{BB962C8B-B14F-4D97-AF65-F5344CB8AC3E}">
        <p14:creationId xmlns:p14="http://schemas.microsoft.com/office/powerpoint/2010/main" val="28628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41797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F5A6A-F140-45F9-B830-57185C3DC4E8}"/>
              </a:ext>
            </a:extLst>
          </p:cNvPr>
          <p:cNvSpPr txBox="1"/>
          <p:nvPr/>
        </p:nvSpPr>
        <p:spPr>
          <a:xfrm>
            <a:off x="617882" y="1443841"/>
            <a:ext cx="109562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marketing digital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de log de cliques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JSON no Amazon S3.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relatórios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comportamento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campanhas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publicitárias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real. A equipe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frequentemente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insights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rápidos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banco de dados.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Athena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S3, mas a equipe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buscando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Athena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analisar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S3?</a:t>
            </a:r>
          </a:p>
        </p:txBody>
      </p:sp>
    </p:spTree>
    <p:extLst>
      <p:ext uri="{BB962C8B-B14F-4D97-AF65-F5344CB8AC3E}">
        <p14:creationId xmlns:p14="http://schemas.microsoft.com/office/powerpoint/2010/main" val="41701346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41797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BF5A6A-F140-45F9-B830-57185C3DC4E8}"/>
              </a:ext>
            </a:extLst>
          </p:cNvPr>
          <p:cNvSpPr txBox="1"/>
          <p:nvPr/>
        </p:nvSpPr>
        <p:spPr>
          <a:xfrm>
            <a:off x="617882" y="1859339"/>
            <a:ext cx="112428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JSON no S3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pois o Amazon Athena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qualquer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preparação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 Converter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JSON 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CSV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armazená-los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CSV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simples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acelerar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Athena.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AWS Glue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catalogar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S3 e converter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JSON 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Parquet, que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colunar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compactado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 Mover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do S3 para um banco de dados Amazon RDS e usar o Amazon Athena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banco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RDS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98324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CBF5A6A-F140-45F9-B830-57185C3DC4E8}"/>
              </a:ext>
            </a:extLst>
          </p:cNvPr>
          <p:cNvSpPr txBox="1"/>
          <p:nvPr/>
        </p:nvSpPr>
        <p:spPr>
          <a:xfrm>
            <a:off x="474593" y="674400"/>
            <a:ext cx="1124281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c)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AWS Glue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catalogar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no S3 e converter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JSON para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Parquet, que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colunar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compactado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reduzindo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custos.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Converter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JSON para o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Parquet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catalogá-los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o AWS Glue é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no Amazon Athena. O Parquet é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colunar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o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o Athena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colunas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relevantes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consulta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específica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vez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significativamente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reduz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já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o Athena cobra com base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quantidade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escaneados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Embora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Athena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arquivos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JSON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JSON é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linhas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o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resultar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tempo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custos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altos, pois o Athena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terá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escanear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b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Converter JSON para CSV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é ideal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conjuntos de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porque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CSV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é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linhas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aproveita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vantagens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colunar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Parquet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O Amazon Athena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projetado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no S3, e mover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para o Amazon RDS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adicionaria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complexidade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desnecessária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custos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adicionais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significativamente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no Athena.</a:t>
            </a: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Referência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Documentação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da AWS: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2"/>
              </a:rPr>
              <a:t>Amazon Athena Best Practices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3"/>
              </a:rPr>
              <a:t>Working with AWS Glue and Amazon Athena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4"/>
              </a:rPr>
              <a:t>Columnar Formats like Parquet and ORC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alunos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entender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do Amazon Athena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conjuntos de dados no S3,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destacando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importância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correto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melhorar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custos.</a:t>
            </a:r>
          </a:p>
        </p:txBody>
      </p:sp>
    </p:spTree>
    <p:extLst>
      <p:ext uri="{BB962C8B-B14F-4D97-AF65-F5344CB8AC3E}">
        <p14:creationId xmlns:p14="http://schemas.microsoft.com/office/powerpoint/2010/main" val="12619061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41797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7E8EB-7090-872F-2F67-0C711A0918A6}"/>
              </a:ext>
            </a:extLst>
          </p:cNvPr>
          <p:cNvSpPr txBox="1"/>
          <p:nvPr/>
        </p:nvSpPr>
        <p:spPr>
          <a:xfrm>
            <a:off x="662609" y="1444489"/>
            <a:ext cx="112245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jogos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online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novo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placares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conquistas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jogadores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pontuações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alcançados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conquistas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desbloqueadas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milhões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mundo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rápido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pois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feitas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jogo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lançamentos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conteúdos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jogo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 equipe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usar o Amazon DynamoDB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dados. Agora,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decidir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estratégia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DynamoDB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DynamoDB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01266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B4A2-8081-403C-6635-88CBAB1325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803" y="441797"/>
            <a:ext cx="2443455" cy="673535"/>
          </a:xfrm>
        </p:spPr>
        <p:txBody>
          <a:bodyPr>
            <a:normAutofit/>
          </a:bodyPr>
          <a:lstStyle/>
          <a:p>
            <a:r>
              <a:rPr lang="en-BR" sz="4000" dirty="0"/>
              <a:t>Questão 8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57E8EB-7090-872F-2F67-0C711A0918A6}"/>
              </a:ext>
            </a:extLst>
          </p:cNvPr>
          <p:cNvSpPr txBox="1"/>
          <p:nvPr/>
        </p:nvSpPr>
        <p:spPr>
          <a:xfrm>
            <a:off x="662609" y="1444489"/>
            <a:ext cx="112245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DynamoDB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combinação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ID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exemplo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pontuação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conquistas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chave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Auto Scaling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habilitado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DynamoDB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separadas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pontuações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conquistas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ID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chave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primária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(on-demand) para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 Usar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DynamoDB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informações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esquema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chave-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partição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ID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(on-demand)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tabelas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DynamoDB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pontuações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conquistas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Global Tables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entre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6575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227426" y="127609"/>
            <a:ext cx="2247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Hibernação EC2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5D6BFC-F9FE-26C4-8034-2641EB3C2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83780"/>
            <a:ext cx="7772400" cy="33310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2D918D-F246-C310-150C-7F3E10C3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213" y="4976343"/>
            <a:ext cx="7772400" cy="119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68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B57E8EB-7090-872F-2F67-0C711A0918A6}"/>
              </a:ext>
            </a:extLst>
          </p:cNvPr>
          <p:cNvSpPr txBox="1"/>
          <p:nvPr/>
        </p:nvSpPr>
        <p:spPr>
          <a:xfrm>
            <a:off x="483704" y="181957"/>
            <a:ext cx="1122459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c) Usar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DynamoDB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informações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utilizando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esquema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chave-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partição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ID do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(on-demand)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Explicação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DynamoDB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 com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esquema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chave-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partição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ID do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é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recomendada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porque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todos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relacionados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usuário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pontuações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conquistas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armazenados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juntos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acessados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eficientemente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otimiza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escrita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ambiente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de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jogo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online.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tabela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(on-demand)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o DynamoDB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lidar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provisionamento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manual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Embora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chave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composta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funcionar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provisionada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quanto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especialmente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variável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b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tabelas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separadas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levar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maior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complexidade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potencialmente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aumentar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custos e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: Usar Global Tables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entre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mas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tabelas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aumenta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complexidade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necessária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se o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foco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principal for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única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região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Referência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</a:rPr>
              <a:t>Documentação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</a:rPr>
              <a:t> da AWS: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2"/>
              </a:rPr>
              <a:t>Amazon DynamoDB Best Practices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3"/>
              </a:rPr>
              <a:t>Using On-Demand Capacity Mode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hlinkClick r:id="rId4"/>
              </a:rPr>
              <a:t>Data Modeling in Amazon DynamoDB</a:t>
            </a:r>
            <a:endParaRPr lang="en-US" sz="1600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Essa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pergunta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alunos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entender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modelar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dados no Amazon DynamoDB para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exige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abordando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cenário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real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sz="1600" b="0" i="0" u="none" strike="noStrike" dirty="0" err="1">
                <a:solidFill>
                  <a:srgbClr val="000000"/>
                </a:solidFill>
                <a:effectLst/>
              </a:rPr>
              <a:t>jogos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</a:rPr>
              <a:t> online.</a:t>
            </a:r>
          </a:p>
        </p:txBody>
      </p:sp>
    </p:spTree>
    <p:extLst>
      <p:ext uri="{BB962C8B-B14F-4D97-AF65-F5344CB8AC3E}">
        <p14:creationId xmlns:p14="http://schemas.microsoft.com/office/powerpoint/2010/main" val="103611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227426" y="127609"/>
            <a:ext cx="224741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Hibernação EC2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941439-BBAF-6825-64A8-4BC398674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086" y="1731772"/>
            <a:ext cx="7772400" cy="2019723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A517EFE-D243-8ABD-507F-C62C1046ACE1}"/>
              </a:ext>
            </a:extLst>
          </p:cNvPr>
          <p:cNvSpPr/>
          <p:nvPr/>
        </p:nvSpPr>
        <p:spPr>
          <a:xfrm>
            <a:off x="2301086" y="4405962"/>
            <a:ext cx="7589827" cy="10376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“Não é possível habilitar a hibernação em uma instância existente, esteja ela em execução ou parada.” </a:t>
            </a:r>
          </a:p>
        </p:txBody>
      </p:sp>
    </p:spTree>
    <p:extLst>
      <p:ext uri="{BB962C8B-B14F-4D97-AF65-F5344CB8AC3E}">
        <p14:creationId xmlns:p14="http://schemas.microsoft.com/office/powerpoint/2010/main" val="1424113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5844168" y="609861"/>
            <a:ext cx="5036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227925-31EB-59A9-FA43-266E63D66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632" y="2324214"/>
            <a:ext cx="7772400" cy="220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902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E30A9-E2ED-30B8-6991-5F9EB475A52C}"/>
              </a:ext>
            </a:extLst>
          </p:cNvPr>
          <p:cNvSpPr txBox="1"/>
          <p:nvPr/>
        </p:nvSpPr>
        <p:spPr>
          <a:xfrm>
            <a:off x="5844168" y="544013"/>
            <a:ext cx="5036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2200" b="1" dirty="0"/>
              <a:t>S3</a:t>
            </a:r>
          </a:p>
        </p:txBody>
      </p:sp>
      <p:pic>
        <p:nvPicPr>
          <p:cNvPr id="3074" name="Picture 2" descr="Armazenamento S3 - Simple Storage Service - Amazon Web Services">
            <a:extLst>
              <a:ext uri="{FF2B5EF4-FFF2-40B4-BE49-F238E27FC236}">
                <a16:creationId xmlns:a16="http://schemas.microsoft.com/office/drawing/2014/main" id="{C460D408-4B81-5580-B86D-5F1FE379E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29" y="1640909"/>
            <a:ext cx="10771005" cy="4242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86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5867</TotalTime>
  <Words>5189</Words>
  <Application>Microsoft Macintosh PowerPoint</Application>
  <PresentationFormat>Widescreen</PresentationFormat>
  <Paragraphs>292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Office Theme</vt:lpstr>
      <vt:lpstr>Semana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Exercícios</vt:lpstr>
      <vt:lpstr>Questão 1</vt:lpstr>
      <vt:lpstr>Questão 1</vt:lpstr>
      <vt:lpstr>PowerPoint Presentation</vt:lpstr>
      <vt:lpstr>Questão 2</vt:lpstr>
      <vt:lpstr>Questão 2</vt:lpstr>
      <vt:lpstr>Questão 2</vt:lpstr>
      <vt:lpstr>Questão 3</vt:lpstr>
      <vt:lpstr>Questão 3</vt:lpstr>
      <vt:lpstr>Questão 3</vt:lpstr>
      <vt:lpstr>Questão 4</vt:lpstr>
      <vt:lpstr>Questão 4</vt:lpstr>
      <vt:lpstr>Questão 4</vt:lpstr>
      <vt:lpstr>Questão 5</vt:lpstr>
      <vt:lpstr>Questão 5</vt:lpstr>
      <vt:lpstr>Questão 5</vt:lpstr>
      <vt:lpstr>Questão 6</vt:lpstr>
      <vt:lpstr>Questão 6</vt:lpstr>
      <vt:lpstr>PowerPoint Presentation</vt:lpstr>
      <vt:lpstr>Questão 7</vt:lpstr>
      <vt:lpstr>Questão 7</vt:lpstr>
      <vt:lpstr>PowerPoint Presentation</vt:lpstr>
      <vt:lpstr>Questão 8</vt:lpstr>
      <vt:lpstr>Questão 8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4</cp:revision>
  <dcterms:created xsi:type="dcterms:W3CDTF">2024-08-25T15:20:29Z</dcterms:created>
  <dcterms:modified xsi:type="dcterms:W3CDTF">2024-08-29T17:08:13Z</dcterms:modified>
</cp:coreProperties>
</file>